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1865A-2FD6-485C-8720-D8BD37B1826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35506-12C9-4934-93CE-63B7AA0348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D3440-D3C7-4A28-BB08-8361ADCB83FF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66A8-5D62-411F-B20E-9BB7FAE3FD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9560" y="1863328"/>
            <a:ext cx="7771190" cy="3065859"/>
          </a:xfrm>
          <a:noFill/>
        </p:spPr>
        <p:txBody>
          <a:bodyPr lIns="91583" tIns="45040" rIns="91583" bIns="45040">
            <a:normAutofit lnSpcReduction="10000"/>
          </a:bodyPr>
          <a:lstStyle/>
          <a:p>
            <a:pPr eaLnBrk="1" hangingPunct="1">
              <a:buClr>
                <a:srgbClr val="BC3700"/>
              </a:buClr>
            </a:pPr>
            <a:r>
              <a:rPr lang="en-US" sz="3800" b="1" dirty="0">
                <a:solidFill>
                  <a:srgbClr val="BC3700"/>
                </a:solidFill>
                <a:latin typeface="Times New Roman" pitchFamily="18" charset="0"/>
              </a:rPr>
              <a:t>Intangible assets</a:t>
            </a:r>
            <a:r>
              <a:rPr lang="en-US" sz="38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Rights, privileges, and competitive advantages that result from the ownership of long lived assets that do not possess physical substance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May arise from government grants, acquisition of another business, and private monopolistic arrangements</a:t>
            </a:r>
          </a:p>
        </p:txBody>
      </p:sp>
      <p:pic>
        <p:nvPicPr>
          <p:cNvPr id="5120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00" y="5715000"/>
            <a:ext cx="1378857" cy="8587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120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1143" y="4796731"/>
            <a:ext cx="2092476" cy="2061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1205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2310" y="5786438"/>
            <a:ext cx="777119" cy="7456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162656" y="500063"/>
            <a:ext cx="6673548" cy="10543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INTANGIBLE ASSETS</a:t>
            </a:r>
          </a:p>
          <a:p>
            <a:pPr algn="ctr" eaLnBrk="0" hangingPunct="0">
              <a:spcBef>
                <a:spcPct val="25000"/>
              </a:spcBef>
            </a:pPr>
            <a:r>
              <a:rPr lang="en-US" sz="1900" b="1" dirty="0"/>
              <a:t>Study Objective </a:t>
            </a:r>
            <a:r>
              <a:rPr lang="en-US" sz="1900" b="1" dirty="0">
                <a:solidFill>
                  <a:srgbClr val="FC0128"/>
                </a:solidFill>
              </a:rPr>
              <a:t>8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0572" y="1724919"/>
            <a:ext cx="7728857" cy="4132957"/>
          </a:xfrm>
          <a:noFill/>
        </p:spPr>
        <p:txBody>
          <a:bodyPr lIns="91583" tIns="45040" rIns="91583" bIns="45040"/>
          <a:lstStyle/>
          <a:p>
            <a:pPr eaLnBrk="1" hangingPunct="1">
              <a:buClr>
                <a:srgbClr val="BC3700"/>
              </a:buClr>
            </a:pPr>
            <a:r>
              <a:rPr lang="en-US" sz="3000" b="1" dirty="0">
                <a:latin typeface="Times New Roman" pitchFamily="18" charset="0"/>
              </a:rPr>
              <a:t>Goodwill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recorded </a:t>
            </a:r>
            <a:r>
              <a:rPr lang="en-US" sz="2600" b="1" dirty="0">
                <a:solidFill>
                  <a:srgbClr val="BC3700"/>
                </a:solidFill>
                <a:latin typeface="Times New Roman" pitchFamily="18" charset="0"/>
              </a:rPr>
              <a:t>only</a:t>
            </a:r>
            <a:r>
              <a:rPr lang="en-US" sz="2600" b="1" dirty="0">
                <a:latin typeface="Times New Roman" pitchFamily="18" charset="0"/>
              </a:rPr>
              <a:t> when a transaction involves the </a:t>
            </a:r>
            <a:r>
              <a:rPr lang="en-US" sz="2600" b="1" dirty="0">
                <a:solidFill>
                  <a:srgbClr val="BC3700"/>
                </a:solidFill>
                <a:latin typeface="Times New Roman" pitchFamily="18" charset="0"/>
              </a:rPr>
              <a:t>purchase of an entire business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excess of cost over the fair market value of the net assets (assets less liabilities) acquired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not amortized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700" b="1" dirty="0">
                <a:latin typeface="Times New Roman" pitchFamily="18" charset="0"/>
              </a:rPr>
              <a:t>reported under Intangible Assets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468941" y="410766"/>
            <a:ext cx="4206119" cy="6696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GOODWILL</a:t>
            </a:r>
          </a:p>
        </p:txBody>
      </p:sp>
      <p:pic>
        <p:nvPicPr>
          <p:cNvPr id="59396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571" y="5357812"/>
            <a:ext cx="2558143" cy="150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453" y="1730872"/>
            <a:ext cx="7771190" cy="2841128"/>
          </a:xfrm>
          <a:noFill/>
        </p:spPr>
        <p:txBody>
          <a:bodyPr lIns="91583" tIns="45040" rIns="91583" bIns="45040"/>
          <a:lstStyle/>
          <a:p>
            <a:pPr marL="432465" indent="-432465">
              <a:buClr>
                <a:srgbClr val="BC3700"/>
              </a:buClr>
            </a:pPr>
            <a:r>
              <a:rPr lang="en-US" sz="3800" b="1" dirty="0">
                <a:solidFill>
                  <a:srgbClr val="BC3700"/>
                </a:solidFill>
                <a:latin typeface="Times New Roman" pitchFamily="18" charset="0"/>
              </a:rPr>
              <a:t>Research and development costs</a:t>
            </a:r>
          </a:p>
          <a:p>
            <a:pPr marL="824388" lvl="1" indent="-283806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 pertain to expenditures incurred to develop </a:t>
            </a:r>
          </a:p>
          <a:p>
            <a:pPr marL="824388" lvl="1" indent="-283806">
              <a:buClr>
                <a:srgbClr val="BC3700"/>
              </a:buClr>
              <a:buNone/>
            </a:pPr>
            <a:r>
              <a:rPr lang="en-US" sz="2600" b="1" dirty="0">
                <a:latin typeface="Times New Roman" pitchFamily="18" charset="0"/>
              </a:rPr>
              <a:t>     new products and processes </a:t>
            </a:r>
          </a:p>
          <a:p>
            <a:pPr marL="432465" indent="-432465">
              <a:buClr>
                <a:srgbClr val="BC3700"/>
              </a:buClr>
            </a:pPr>
            <a:r>
              <a:rPr lang="en-US" sz="3000" b="1" dirty="0">
                <a:latin typeface="Times New Roman" pitchFamily="18" charset="0"/>
              </a:rPr>
              <a:t>These costs are </a:t>
            </a:r>
            <a:r>
              <a:rPr lang="en-US" sz="3000" b="1" dirty="0">
                <a:solidFill>
                  <a:srgbClr val="BC3700"/>
                </a:solidFill>
                <a:latin typeface="Times New Roman" pitchFamily="18" charset="0"/>
              </a:rPr>
              <a:t>not</a:t>
            </a:r>
            <a:r>
              <a:rPr lang="en-US" sz="3000" b="1" dirty="0">
                <a:latin typeface="Times New Roman" pitchFamily="18" charset="0"/>
              </a:rPr>
              <a:t> intangible costs</a:t>
            </a:r>
          </a:p>
          <a:p>
            <a:pPr marL="824388" lvl="1" indent="-283806"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recorded as an expense when incurred</a:t>
            </a:r>
          </a:p>
        </p:txBody>
      </p:sp>
      <p:pic>
        <p:nvPicPr>
          <p:cNvPr id="6041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00" y="5286375"/>
            <a:ext cx="2540000" cy="157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042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6286" y="5286375"/>
            <a:ext cx="2177143" cy="1561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325941" y="196453"/>
            <a:ext cx="6492119" cy="1254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RESEARCH AND DEVELOPMENT COSTS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0013" y="1625203"/>
            <a:ext cx="7881559" cy="5107781"/>
          </a:xfrm>
          <a:noFill/>
        </p:spPr>
        <p:txBody>
          <a:bodyPr lIns="91583" tIns="45040" rIns="91583" bIns="45040">
            <a:normAutofit lnSpcReduction="10000"/>
          </a:bodyPr>
          <a:lstStyle/>
          <a:p>
            <a:pPr marL="0" indent="0" defTabSz="432465">
              <a:buClr>
                <a:srgbClr val="BC3700"/>
              </a:buClr>
            </a:pPr>
            <a:r>
              <a:rPr lang="en-US" sz="3400" b="1" dirty="0">
                <a:latin typeface="Times New Roman" pitchFamily="18" charset="0"/>
              </a:rPr>
              <a:t> In general, accounting for intangible 		assets parallels the accounting for 			plant assets.  </a:t>
            </a:r>
          </a:p>
          <a:p>
            <a:pPr marL="0" indent="0" defTabSz="432465">
              <a:buClr>
                <a:srgbClr val="BC3700"/>
              </a:buClr>
            </a:pPr>
            <a:r>
              <a:rPr lang="en-US" sz="3400" b="1" dirty="0">
                <a:latin typeface="Times New Roman" pitchFamily="18" charset="0"/>
              </a:rPr>
              <a:t> Intangible assets are:</a:t>
            </a:r>
          </a:p>
          <a:p>
            <a:pPr marL="0" indent="0" defTabSz="432465">
              <a:buNone/>
            </a:pPr>
            <a:r>
              <a:rPr lang="en-US" sz="3400" b="1" dirty="0">
                <a:solidFill>
                  <a:srgbClr val="BC3700"/>
                </a:solidFill>
              </a:rPr>
              <a:t>	1</a:t>
            </a:r>
            <a:r>
              <a:rPr lang="en-US" sz="3400" b="1" dirty="0">
                <a:latin typeface="Times New Roman" pitchFamily="18" charset="0"/>
              </a:rPr>
              <a:t> recorded at </a:t>
            </a:r>
            <a:r>
              <a:rPr lang="en-US" sz="3400" b="1" dirty="0">
                <a:solidFill>
                  <a:srgbClr val="BC3700"/>
                </a:solidFill>
                <a:latin typeface="Times New Roman" pitchFamily="18" charset="0"/>
              </a:rPr>
              <a:t>cost</a:t>
            </a:r>
            <a:r>
              <a:rPr lang="en-US" sz="3400" b="1" dirty="0">
                <a:latin typeface="Times New Roman" pitchFamily="18" charset="0"/>
              </a:rPr>
              <a:t>	</a:t>
            </a:r>
          </a:p>
          <a:p>
            <a:pPr marL="0" indent="0" defTabSz="432465">
              <a:buNone/>
            </a:pPr>
            <a:r>
              <a:rPr lang="en-US" sz="3400" b="1" dirty="0">
                <a:solidFill>
                  <a:srgbClr val="BC3700"/>
                </a:solidFill>
              </a:rPr>
              <a:t>	2</a:t>
            </a:r>
            <a:r>
              <a:rPr lang="en-US" sz="3400" b="1" dirty="0">
                <a:latin typeface="Times New Roman" pitchFamily="18" charset="0"/>
              </a:rPr>
              <a:t> written off over useful life in a 				   </a:t>
            </a:r>
            <a:r>
              <a:rPr lang="en-US" sz="3400" b="1" dirty="0">
                <a:solidFill>
                  <a:srgbClr val="BC3700"/>
                </a:solidFill>
                <a:latin typeface="Times New Roman" pitchFamily="18" charset="0"/>
              </a:rPr>
              <a:t>rational and systematic</a:t>
            </a:r>
            <a:r>
              <a:rPr lang="en-US" sz="3400" b="1" dirty="0">
                <a:latin typeface="Times New Roman" pitchFamily="18" charset="0"/>
              </a:rPr>
              <a:t> manner</a:t>
            </a:r>
          </a:p>
          <a:p>
            <a:pPr marL="0" indent="0" defTabSz="432465">
              <a:buNone/>
            </a:pPr>
            <a:r>
              <a:rPr lang="en-US" sz="3400" b="1" dirty="0">
                <a:latin typeface="Times New Roman" pitchFamily="18" charset="0"/>
              </a:rPr>
              <a:t>	</a:t>
            </a:r>
            <a:r>
              <a:rPr lang="en-US" sz="3400" b="1" dirty="0">
                <a:solidFill>
                  <a:srgbClr val="BC3700"/>
                </a:solidFill>
              </a:rPr>
              <a:t>3</a:t>
            </a:r>
            <a:r>
              <a:rPr lang="en-US" sz="3400" b="1" dirty="0">
                <a:latin typeface="Times New Roman" pitchFamily="18" charset="0"/>
              </a:rPr>
              <a:t> at disposal, </a:t>
            </a:r>
            <a:r>
              <a:rPr lang="en-US" sz="3400" b="1" dirty="0">
                <a:solidFill>
                  <a:srgbClr val="BC3700"/>
                </a:solidFill>
                <a:latin typeface="Times New Roman" pitchFamily="18" charset="0"/>
              </a:rPr>
              <a:t>book value is eliminated</a:t>
            </a:r>
            <a:r>
              <a:rPr lang="en-US" sz="3400" b="1" dirty="0">
                <a:latin typeface="Times New Roman" pitchFamily="18" charset="0"/>
              </a:rPr>
              <a:t> 	   and gain or loss, if any, is recorded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214312"/>
            <a:ext cx="9361714" cy="1254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ACCOUNTING FOR INTANGIBLE ASSETS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4655" y="1986856"/>
            <a:ext cx="8017630" cy="4388941"/>
          </a:xfrm>
          <a:noFill/>
        </p:spPr>
        <p:txBody>
          <a:bodyPr lIns="91583" tIns="45040" rIns="91583" bIns="45040"/>
          <a:lstStyle/>
          <a:p>
            <a:pPr marL="432465" indent="-432465">
              <a:lnSpc>
                <a:spcPct val="90000"/>
              </a:lnSpc>
              <a:buClr>
                <a:srgbClr val="BC3700"/>
              </a:buClr>
            </a:pPr>
            <a:r>
              <a:rPr lang="en-US" sz="3000" b="1" dirty="0">
                <a:latin typeface="Times New Roman" pitchFamily="18" charset="0"/>
              </a:rPr>
              <a:t>Key differences between accounting for intangible assets and accounting for plant assets include:</a:t>
            </a:r>
          </a:p>
          <a:p>
            <a:pPr marL="824388" lvl="1" indent="-283806">
              <a:lnSpc>
                <a:spcPct val="90000"/>
              </a:lnSpc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The systematic write-off of an intangible asset is referred to as </a:t>
            </a:r>
            <a:r>
              <a:rPr lang="en-US" sz="2600" b="1" dirty="0">
                <a:solidFill>
                  <a:srgbClr val="BC3700"/>
                </a:solidFill>
                <a:latin typeface="Times New Roman" pitchFamily="18" charset="0"/>
              </a:rPr>
              <a:t>amortization</a:t>
            </a:r>
            <a:endParaRPr lang="en-US" sz="2600" b="1" dirty="0">
              <a:latin typeface="Times New Roman" pitchFamily="18" charset="0"/>
            </a:endParaRPr>
          </a:p>
          <a:p>
            <a:pPr marL="432465" indent="-432465">
              <a:lnSpc>
                <a:spcPct val="90000"/>
              </a:lnSpc>
              <a:buClr>
                <a:srgbClr val="BC3700"/>
              </a:buClr>
            </a:pPr>
            <a:r>
              <a:rPr lang="en-US" sz="3000" b="1" dirty="0">
                <a:latin typeface="Times New Roman" pitchFamily="18" charset="0"/>
              </a:rPr>
              <a:t>To record amortization</a:t>
            </a:r>
          </a:p>
          <a:p>
            <a:pPr marL="824388" lvl="1" indent="-283806">
              <a:lnSpc>
                <a:spcPct val="90000"/>
              </a:lnSpc>
              <a:buClr>
                <a:srgbClr val="BC3700"/>
              </a:buClr>
            </a:pPr>
            <a:r>
              <a:rPr lang="en-US" sz="2700" b="1" dirty="0">
                <a:latin typeface="Times New Roman" pitchFamily="18" charset="0"/>
              </a:rPr>
              <a:t>Debit </a:t>
            </a:r>
            <a:r>
              <a:rPr lang="en-US" sz="2700" b="1" dirty="0">
                <a:solidFill>
                  <a:srgbClr val="BC3700"/>
                </a:solidFill>
                <a:latin typeface="Times New Roman" pitchFamily="18" charset="0"/>
              </a:rPr>
              <a:t>Amortization Expense</a:t>
            </a:r>
            <a:r>
              <a:rPr lang="en-US" sz="2700" b="1" dirty="0">
                <a:latin typeface="Times New Roman" pitchFamily="18" charset="0"/>
              </a:rPr>
              <a:t> and credit the specific intangible asset </a:t>
            </a:r>
          </a:p>
          <a:p>
            <a:pPr marL="824388" lvl="1" indent="-283806">
              <a:lnSpc>
                <a:spcPct val="90000"/>
              </a:lnSpc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Intangible assets typically amortized on a </a:t>
            </a:r>
            <a:r>
              <a:rPr lang="en-US" sz="2600" b="1" dirty="0">
                <a:solidFill>
                  <a:srgbClr val="BC3700"/>
                </a:solidFill>
                <a:latin typeface="Times New Roman" pitchFamily="18" charset="0"/>
              </a:rPr>
              <a:t>straight-line basis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196453"/>
            <a:ext cx="9144000" cy="16699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ACCOUNTING FOR INTANGIBLE ASSETS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STUDY OBJECTIVE</a:t>
            </a:r>
            <a:r>
              <a:rPr lang="en-US" b="1" dirty="0">
                <a:solidFill>
                  <a:srgbClr val="790015"/>
                </a:solidFill>
              </a:rPr>
              <a:t> </a:t>
            </a:r>
            <a:r>
              <a:rPr lang="en-US" b="1" dirty="0">
                <a:solidFill>
                  <a:srgbClr val="FC0128"/>
                </a:solidFill>
              </a:rPr>
              <a:t>8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036" y="1701106"/>
            <a:ext cx="7771190" cy="4960441"/>
          </a:xfrm>
          <a:noFill/>
        </p:spPr>
        <p:txBody>
          <a:bodyPr lIns="91583" tIns="45040" rIns="91583" bIns="45040"/>
          <a:lstStyle/>
          <a:p>
            <a:pPr eaLnBrk="1" hangingPunct="1">
              <a:lnSpc>
                <a:spcPct val="80000"/>
              </a:lnSpc>
              <a:buClr>
                <a:srgbClr val="BC3700"/>
              </a:buClr>
            </a:pPr>
            <a:r>
              <a:rPr lang="en-US" sz="4200" b="1" dirty="0">
                <a:latin typeface="Times New Roman" pitchFamily="18" charset="0"/>
              </a:rPr>
              <a:t>A </a:t>
            </a:r>
            <a:r>
              <a:rPr lang="en-US" sz="4200" b="1" dirty="0">
                <a:solidFill>
                  <a:srgbClr val="BC3700"/>
                </a:solidFill>
                <a:latin typeface="Times New Roman" pitchFamily="18" charset="0"/>
              </a:rPr>
              <a:t>patent</a:t>
            </a:r>
            <a:r>
              <a:rPr lang="en-US" sz="2700" b="1" dirty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rgbClr val="BC3700"/>
              </a:buClr>
            </a:pPr>
            <a:r>
              <a:rPr lang="en-US" sz="2400" b="1" dirty="0">
                <a:latin typeface="Times New Roman" pitchFamily="18" charset="0"/>
              </a:rPr>
              <a:t>exclusive right issued by the Patent Office </a:t>
            </a:r>
          </a:p>
          <a:p>
            <a:pPr lvl="1" eaLnBrk="1" hangingPunct="1">
              <a:lnSpc>
                <a:spcPct val="80000"/>
              </a:lnSpc>
              <a:buClr>
                <a:srgbClr val="BC3700"/>
              </a:buClr>
            </a:pPr>
            <a:r>
              <a:rPr lang="en-US" sz="2400" b="1" dirty="0">
                <a:latin typeface="Times New Roman" pitchFamily="18" charset="0"/>
              </a:rPr>
              <a:t>manufacture, sell, or otherwise control an invention for a period of 20 years from the date of grant</a:t>
            </a:r>
          </a:p>
          <a:p>
            <a:pPr eaLnBrk="1" hangingPunct="1">
              <a:lnSpc>
                <a:spcPct val="80000"/>
              </a:lnSpc>
              <a:buClr>
                <a:srgbClr val="BC3700"/>
              </a:buClr>
            </a:pPr>
            <a:r>
              <a:rPr lang="en-US" sz="2700" b="1" dirty="0">
                <a:latin typeface="Times New Roman" pitchFamily="18" charset="0"/>
              </a:rPr>
              <a:t>Cost of a patent</a:t>
            </a:r>
          </a:p>
          <a:p>
            <a:pPr lvl="1" eaLnBrk="1" hangingPunct="1">
              <a:lnSpc>
                <a:spcPct val="80000"/>
              </a:lnSpc>
              <a:buClr>
                <a:srgbClr val="BC3700"/>
              </a:buClr>
            </a:pPr>
            <a:r>
              <a:rPr lang="en-US" sz="2400" b="1" dirty="0">
                <a:latin typeface="Times New Roman" pitchFamily="18" charset="0"/>
              </a:rPr>
              <a:t>initial cost is the </a:t>
            </a:r>
            <a:r>
              <a:rPr lang="en-US" sz="2400" b="1" dirty="0">
                <a:solidFill>
                  <a:srgbClr val="BC3700"/>
                </a:solidFill>
                <a:latin typeface="Times New Roman" pitchFamily="18" charset="0"/>
              </a:rPr>
              <a:t>cash</a:t>
            </a:r>
            <a:r>
              <a:rPr lang="en-US" sz="2400" b="1" dirty="0">
                <a:latin typeface="Times New Roman" pitchFamily="18" charset="0"/>
              </a:rPr>
              <a:t> or </a:t>
            </a:r>
            <a:r>
              <a:rPr lang="en-US" sz="2400" b="1" dirty="0">
                <a:solidFill>
                  <a:srgbClr val="BC3700"/>
                </a:solidFill>
                <a:latin typeface="Times New Roman" pitchFamily="18" charset="0"/>
              </a:rPr>
              <a:t>cash equivalent price</a:t>
            </a:r>
            <a:r>
              <a:rPr lang="en-US" sz="2400" b="1" dirty="0">
                <a:latin typeface="Times New Roman" pitchFamily="18" charset="0"/>
              </a:rPr>
              <a:t> paid to acquire the patent</a:t>
            </a:r>
          </a:p>
          <a:p>
            <a:pPr lvl="1" eaLnBrk="1" hangingPunct="1">
              <a:lnSpc>
                <a:spcPct val="80000"/>
              </a:lnSpc>
              <a:buClr>
                <a:srgbClr val="BC3700"/>
              </a:buClr>
            </a:pPr>
            <a:r>
              <a:rPr lang="en-US" sz="2400" b="1" dirty="0">
                <a:latin typeface="Times New Roman" pitchFamily="18" charset="0"/>
              </a:rPr>
              <a:t>legal costs – amount an owner incurs in successfully        defending a patent are added to the </a:t>
            </a:r>
            <a:r>
              <a:rPr lang="en-US" sz="2400" b="1" dirty="0">
                <a:solidFill>
                  <a:srgbClr val="BC3700"/>
                </a:solidFill>
                <a:latin typeface="Times New Roman" pitchFamily="18" charset="0"/>
              </a:rPr>
              <a:t>Patent</a:t>
            </a:r>
            <a:r>
              <a:rPr lang="en-US" sz="2400" b="1" dirty="0">
                <a:latin typeface="Times New Roman" pitchFamily="18" charset="0"/>
              </a:rPr>
              <a:t>           account and amortized over the remaining useful life of the patent</a:t>
            </a:r>
          </a:p>
          <a:p>
            <a:pPr lvl="1" eaLnBrk="1" hangingPunct="1">
              <a:lnSpc>
                <a:spcPct val="80000"/>
              </a:lnSpc>
              <a:buClr>
                <a:srgbClr val="BC3700"/>
              </a:buClr>
            </a:pPr>
            <a:r>
              <a:rPr lang="en-US" sz="2400" b="1" dirty="0">
                <a:latin typeface="Times New Roman" pitchFamily="18" charset="0"/>
              </a:rPr>
              <a:t>should be amortized over its 20-year legal life or its useful life, whichever is shorter.</a:t>
            </a:r>
          </a:p>
        </p:txBody>
      </p:sp>
      <p:pic>
        <p:nvPicPr>
          <p:cNvPr id="5427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4286" y="214312"/>
            <a:ext cx="2001762" cy="178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777370" y="410766"/>
            <a:ext cx="3571119" cy="6696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PATENTS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1198942" y="500062"/>
            <a:ext cx="6727976" cy="6696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RECORDING PATENTS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435428" y="1785937"/>
            <a:ext cx="8563429" cy="2357438"/>
          </a:xfrm>
          <a:prstGeom prst="rect">
            <a:avLst/>
          </a:prstGeom>
          <a:solidFill>
            <a:srgbClr val="FCD1C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77D74"/>
            </a:prstShdw>
          </a:effectLst>
        </p:spPr>
        <p:txBody>
          <a:bodyPr wrap="none" lIns="86493" tIns="43247" rIns="86493" bIns="43247" anchor="ctr"/>
          <a:lstStyle/>
          <a:p>
            <a:endParaRPr lang="en-US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644071" y="1832075"/>
            <a:ext cx="8141608" cy="22547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eaLnBrk="0" hangingPunct="0"/>
            <a:r>
              <a:rPr lang="en-US" sz="2300" b="1" dirty="0"/>
              <a:t>National Labs purchases a patent at a cost of $60,000.  If the useful life of the patent is 8 years, the annual amortization expense is $7,500 ($60,000 ÷ 8).  </a:t>
            </a:r>
          </a:p>
          <a:p>
            <a:pPr eaLnBrk="0" hangingPunct="0"/>
            <a:r>
              <a:rPr lang="en-US" sz="2300" b="1" dirty="0"/>
              <a:t>Amortization Expense is classified as an operating expense in the income statement.  The entry to record the annual patent amortization is: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798286" y="4429125"/>
            <a:ext cx="7493000" cy="92868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99995C"/>
            </a:prstShdw>
          </a:effectLst>
        </p:spPr>
        <p:txBody>
          <a:bodyPr wrap="none" lIns="86493" tIns="43247" rIns="86493" bIns="43247" anchor="ctr"/>
          <a:lstStyle/>
          <a:p>
            <a:endParaRPr lang="en-US"/>
          </a:p>
        </p:txBody>
      </p:sp>
      <p:graphicFrame>
        <p:nvGraphicFramePr>
          <p:cNvPr id="24578" name="Object 0"/>
          <p:cNvGraphicFramePr>
            <a:graphicFrameLocks noChangeAspect="1"/>
          </p:cNvGraphicFramePr>
          <p:nvPr/>
        </p:nvGraphicFramePr>
        <p:xfrm>
          <a:off x="870857" y="4426148"/>
          <a:ext cx="791633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Worksheet" r:id="rId3" imgW="2962351" imgH="333451" progId="Excel.Sheet.8">
                  <p:embed/>
                </p:oleObj>
              </mc:Choice>
              <mc:Fallback>
                <p:oleObj name="Worksheet" r:id="rId3" imgW="2962351" imgH="333451" progId="Excel.Shee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857" y="4426148"/>
                        <a:ext cx="7916333" cy="857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6643" y="2076153"/>
            <a:ext cx="7771190" cy="3710285"/>
          </a:xfrm>
          <a:noFill/>
        </p:spPr>
        <p:txBody>
          <a:bodyPr lIns="91583" tIns="45040" rIns="91583" bIns="45040"/>
          <a:lstStyle/>
          <a:p>
            <a:pPr marL="378407" indent="-378407">
              <a:buClr>
                <a:srgbClr val="BC3700"/>
              </a:buClr>
            </a:pPr>
            <a:r>
              <a:rPr lang="en-US" sz="2800" b="1" dirty="0">
                <a:solidFill>
                  <a:srgbClr val="BC3700"/>
                </a:solidFill>
                <a:latin typeface="Times New Roman" pitchFamily="18" charset="0"/>
              </a:rPr>
              <a:t>Copyrights</a:t>
            </a:r>
          </a:p>
          <a:p>
            <a:pPr marL="770330" lvl="1" indent="-285307">
              <a:buClr>
                <a:srgbClr val="BC3700"/>
              </a:buClr>
            </a:pPr>
            <a:r>
              <a:rPr lang="en-US" sz="2500" b="1" dirty="0">
                <a:latin typeface="Times New Roman" pitchFamily="18" charset="0"/>
              </a:rPr>
              <a:t>grants from the federal government</a:t>
            </a:r>
          </a:p>
          <a:p>
            <a:pPr marL="770330" lvl="1" indent="-285307">
              <a:buClr>
                <a:srgbClr val="BC3700"/>
              </a:buClr>
            </a:pPr>
            <a:r>
              <a:rPr lang="en-US" sz="2500" b="1" dirty="0">
                <a:latin typeface="Times New Roman" pitchFamily="18" charset="0"/>
              </a:rPr>
              <a:t>gives the owner the exclusive right to reproduce and  sell an artistic or published work</a:t>
            </a:r>
          </a:p>
          <a:p>
            <a:pPr marL="378407" indent="-378407">
              <a:buClr>
                <a:srgbClr val="BC3700"/>
              </a:buClr>
            </a:pPr>
            <a:r>
              <a:rPr lang="en-US" sz="2800" b="1" dirty="0">
                <a:latin typeface="Times New Roman" pitchFamily="18" charset="0"/>
              </a:rPr>
              <a:t>Copyrights extend for the life of the       creator plus 70 years.</a:t>
            </a:r>
          </a:p>
          <a:p>
            <a:pPr marL="378407" indent="-378407">
              <a:buClr>
                <a:srgbClr val="BC3700"/>
              </a:buClr>
            </a:pPr>
            <a:r>
              <a:rPr lang="en-US" sz="2800" b="1" dirty="0">
                <a:latin typeface="Times New Roman" pitchFamily="18" charset="0"/>
              </a:rPr>
              <a:t>The cost of a copyright is the cost of    acquiring and defending it.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65143" y="3357562"/>
            <a:ext cx="1088571" cy="1143000"/>
            <a:chOff x="4752" y="2064"/>
            <a:chExt cx="1192" cy="1224"/>
          </a:xfrm>
        </p:grpSpPr>
        <p:sp>
          <p:nvSpPr>
            <p:cNvPr id="55303" name="Rectangle 3"/>
            <p:cNvSpPr>
              <a:spLocks noChangeArrowheads="1"/>
            </p:cNvSpPr>
            <p:nvPr/>
          </p:nvSpPr>
          <p:spPr bwMode="auto">
            <a:xfrm>
              <a:off x="4752" y="2064"/>
              <a:ext cx="1192" cy="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5304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49" y="2219"/>
              <a:ext cx="979" cy="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pic>
        <p:nvPicPr>
          <p:cNvPr id="55300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4286" y="4680645"/>
            <a:ext cx="2092476" cy="209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5301" name="Picture 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6857" y="1071563"/>
            <a:ext cx="1947333" cy="1687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2033513" y="410766"/>
            <a:ext cx="5076976" cy="6696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COPYRIGHTS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9322" y="2064247"/>
            <a:ext cx="7771190" cy="4347269"/>
          </a:xfrm>
          <a:noFill/>
        </p:spPr>
        <p:txBody>
          <a:bodyPr lIns="91583" tIns="45040" rIns="91583" bIns="45040"/>
          <a:lstStyle/>
          <a:p>
            <a:pPr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3400" b="1" dirty="0">
                <a:latin typeface="Times New Roman" pitchFamily="18" charset="0"/>
              </a:rPr>
              <a:t>A </a:t>
            </a:r>
            <a:r>
              <a:rPr lang="en-US" sz="3400" b="1" dirty="0">
                <a:solidFill>
                  <a:srgbClr val="BC3700"/>
                </a:solidFill>
                <a:latin typeface="Times New Roman" pitchFamily="18" charset="0"/>
              </a:rPr>
              <a:t>trademark</a:t>
            </a:r>
            <a:r>
              <a:rPr lang="en-US" sz="3400" b="1" dirty="0">
                <a:latin typeface="Times New Roman" pitchFamily="18" charset="0"/>
              </a:rPr>
              <a:t> or </a:t>
            </a:r>
            <a:r>
              <a:rPr lang="en-US" sz="3400" b="1" dirty="0">
                <a:solidFill>
                  <a:srgbClr val="BC3700"/>
                </a:solidFill>
                <a:latin typeface="Times New Roman" pitchFamily="18" charset="0"/>
              </a:rPr>
              <a:t>trade name</a:t>
            </a:r>
            <a:r>
              <a:rPr lang="en-US" sz="30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word, phrase, jingle or symbol identifying a particular enterprise or product</a:t>
            </a:r>
          </a:p>
          <a:p>
            <a:pPr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3000" b="1" dirty="0">
                <a:latin typeface="Times New Roman" pitchFamily="18" charset="0"/>
              </a:rPr>
              <a:t>Trademark or trade name purchased</a:t>
            </a:r>
          </a:p>
          <a:p>
            <a:pPr lvl="1"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 the cost is purchase price</a:t>
            </a:r>
          </a:p>
          <a:p>
            <a:pPr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3000" b="1" dirty="0">
                <a:latin typeface="Times New Roman" pitchFamily="18" charset="0"/>
              </a:rPr>
              <a:t>Trademark developed by a company</a:t>
            </a:r>
          </a:p>
          <a:p>
            <a:pPr lvl="1"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2600" b="1" dirty="0">
                <a:latin typeface="Times New Roman" pitchFamily="18" charset="0"/>
              </a:rPr>
              <a:t> the cost includes attorney’s fees, registration </a:t>
            </a:r>
          </a:p>
          <a:p>
            <a:pPr lvl="1" eaLnBrk="1" hangingPunct="1">
              <a:lnSpc>
                <a:spcPct val="90000"/>
              </a:lnSpc>
              <a:buClr>
                <a:srgbClr val="BC3700"/>
              </a:buClr>
              <a:buFontTx/>
              <a:buNone/>
            </a:pPr>
            <a:r>
              <a:rPr lang="en-US" sz="2600" b="1" dirty="0">
                <a:latin typeface="Times New Roman" pitchFamily="18" charset="0"/>
              </a:rPr>
              <a:t>    fees, design costs and successful legal defense</a:t>
            </a:r>
          </a:p>
          <a:p>
            <a:pPr lvl="1" eaLnBrk="1" hangingPunct="1">
              <a:lnSpc>
                <a:spcPct val="90000"/>
              </a:lnSpc>
              <a:buClr>
                <a:srgbClr val="BC3700"/>
              </a:buClr>
              <a:buFontTx/>
              <a:buNone/>
            </a:pPr>
            <a:r>
              <a:rPr lang="en-US" sz="2600" b="1" dirty="0">
                <a:latin typeface="Times New Roman" pitchFamily="18" charset="0"/>
              </a:rPr>
              <a:t>    fees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92571" y="1643063"/>
            <a:ext cx="1022048" cy="1107281"/>
            <a:chOff x="4740" y="1752"/>
            <a:chExt cx="1300" cy="1273"/>
          </a:xfrm>
        </p:grpSpPr>
        <p:sp>
          <p:nvSpPr>
            <p:cNvPr id="56325" name="Rectangle 3"/>
            <p:cNvSpPr>
              <a:spLocks noChangeArrowheads="1"/>
            </p:cNvSpPr>
            <p:nvPr/>
          </p:nvSpPr>
          <p:spPr bwMode="auto">
            <a:xfrm>
              <a:off x="4740" y="1752"/>
              <a:ext cx="1300" cy="12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6326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58" y="2122"/>
              <a:ext cx="1206" cy="6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1924656" y="196453"/>
            <a:ext cx="5276548" cy="1254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TRADEMARKS AND TRADE NAMES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0489" y="1741290"/>
            <a:ext cx="7857369" cy="4884539"/>
          </a:xfrm>
          <a:noFill/>
        </p:spPr>
        <p:txBody>
          <a:bodyPr lIns="91583" tIns="45040" rIns="91583" bIns="45040"/>
          <a:lstStyle/>
          <a:p>
            <a:pPr eaLnBrk="1" hangingPunct="1">
              <a:buClr>
                <a:srgbClr val="BC3700"/>
              </a:buClr>
            </a:pPr>
            <a:r>
              <a:rPr lang="en-US" sz="2800" b="1" dirty="0">
                <a:solidFill>
                  <a:srgbClr val="BC3700"/>
                </a:solidFill>
                <a:latin typeface="Times New Roman" pitchFamily="18" charset="0"/>
              </a:rPr>
              <a:t>Franchise</a:t>
            </a:r>
            <a:r>
              <a:rPr lang="en-US" sz="2800" b="1" dirty="0">
                <a:latin typeface="Times New Roman" pitchFamily="18" charset="0"/>
              </a:rPr>
              <a:t> 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500" b="1" dirty="0">
                <a:solidFill>
                  <a:srgbClr val="BC3700"/>
                </a:solidFill>
                <a:latin typeface="Times New Roman" pitchFamily="18" charset="0"/>
              </a:rPr>
              <a:t>contractual arrangement</a:t>
            </a:r>
            <a:r>
              <a:rPr lang="en-US" sz="2500" b="1" dirty="0">
                <a:latin typeface="Times New Roman" pitchFamily="18" charset="0"/>
              </a:rPr>
              <a:t> under which the </a:t>
            </a:r>
            <a:r>
              <a:rPr lang="en-US" sz="2500" b="1" dirty="0">
                <a:solidFill>
                  <a:srgbClr val="BC3700"/>
                </a:solidFill>
                <a:latin typeface="Times New Roman" pitchFamily="18" charset="0"/>
              </a:rPr>
              <a:t>franchisor</a:t>
            </a:r>
            <a:r>
              <a:rPr lang="en-US" sz="2500" b="1" dirty="0">
                <a:latin typeface="Times New Roman" pitchFamily="18" charset="0"/>
              </a:rPr>
              <a:t> grants the </a:t>
            </a:r>
            <a:r>
              <a:rPr lang="en-US" sz="2500" b="1" dirty="0">
                <a:solidFill>
                  <a:srgbClr val="BC3700"/>
                </a:solidFill>
                <a:latin typeface="Times New Roman" pitchFamily="18" charset="0"/>
              </a:rPr>
              <a:t>franchisee</a:t>
            </a:r>
            <a:r>
              <a:rPr lang="en-US" sz="2500" b="1" dirty="0">
                <a:latin typeface="Times New Roman" pitchFamily="18" charset="0"/>
              </a:rPr>
              <a:t> the right to sell certain products,  render specific services, or use certain trademarks or trade names, usually restricted to a designated geographical area  </a:t>
            </a:r>
          </a:p>
          <a:p>
            <a:pPr eaLnBrk="1" hangingPunct="1">
              <a:buClr>
                <a:srgbClr val="BC3700"/>
              </a:buClr>
            </a:pPr>
            <a:r>
              <a:rPr lang="en-US" sz="2800" b="1" dirty="0">
                <a:latin typeface="Times New Roman" pitchFamily="18" charset="0"/>
              </a:rPr>
              <a:t>Another type of franchise, commonly referred to as a </a:t>
            </a:r>
            <a:r>
              <a:rPr lang="en-US" sz="2800" b="1" dirty="0">
                <a:solidFill>
                  <a:srgbClr val="BC3700"/>
                </a:solidFill>
                <a:latin typeface="Times New Roman" pitchFamily="18" charset="0"/>
              </a:rPr>
              <a:t>license</a:t>
            </a:r>
            <a:r>
              <a:rPr lang="en-US" sz="2800" b="1" dirty="0">
                <a:latin typeface="Times New Roman" pitchFamily="18" charset="0"/>
              </a:rPr>
              <a:t> or </a:t>
            </a:r>
            <a:r>
              <a:rPr lang="en-US" sz="2800" b="1" dirty="0">
                <a:solidFill>
                  <a:srgbClr val="BC3700"/>
                </a:solidFill>
                <a:latin typeface="Times New Roman" pitchFamily="18" charset="0"/>
              </a:rPr>
              <a:t>permit</a:t>
            </a:r>
          </a:p>
          <a:p>
            <a:pPr lvl="1" eaLnBrk="1" hangingPunct="1">
              <a:buClr>
                <a:srgbClr val="BC3700"/>
              </a:buClr>
            </a:pPr>
            <a:r>
              <a:rPr lang="en-US" sz="2500" b="1" dirty="0">
                <a:latin typeface="Times New Roman" pitchFamily="18" charset="0"/>
              </a:rPr>
              <a:t>entered into between a governmental body and a business enterprise and permits the enterprise to use public property in performing its services.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087942" y="196453"/>
            <a:ext cx="4949976" cy="12544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FRANCHISES AND LICENSES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5714" y="1724919"/>
            <a:ext cx="7547429" cy="3436441"/>
          </a:xfrm>
          <a:noFill/>
        </p:spPr>
        <p:txBody>
          <a:bodyPr lIns="91583" tIns="45040" rIns="91583" bIns="45040"/>
          <a:lstStyle/>
          <a:p>
            <a:pPr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3400" b="1" dirty="0">
                <a:solidFill>
                  <a:srgbClr val="BC3700"/>
                </a:solidFill>
                <a:latin typeface="Times New Roman" pitchFamily="18" charset="0"/>
              </a:rPr>
              <a:t>Goodwill</a:t>
            </a:r>
            <a:r>
              <a:rPr lang="en-US" sz="3400" b="1" dirty="0">
                <a:latin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2300" b="1" dirty="0">
                <a:latin typeface="Times New Roman" pitchFamily="18" charset="0"/>
              </a:rPr>
              <a:t>value of all favorable attributes that relate to a business enterprise </a:t>
            </a:r>
          </a:p>
          <a:p>
            <a:pPr lvl="1"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2300" b="1" dirty="0">
                <a:latin typeface="Times New Roman" pitchFamily="18" charset="0"/>
              </a:rPr>
              <a:t>attributes may include exceptional management, desirable location, good customer relations and skilled employees</a:t>
            </a:r>
          </a:p>
          <a:p>
            <a:pPr lvl="1" eaLnBrk="1" hangingPunct="1">
              <a:lnSpc>
                <a:spcPct val="90000"/>
              </a:lnSpc>
              <a:buClr>
                <a:srgbClr val="BC3700"/>
              </a:buClr>
            </a:pPr>
            <a:r>
              <a:rPr lang="en-US" sz="2300" b="1" dirty="0">
                <a:latin typeface="Times New Roman" pitchFamily="18" charset="0"/>
              </a:rPr>
              <a:t>cannot be sold individually in the marketplace; it can be identified only with the business as a whole</a:t>
            </a:r>
          </a:p>
        </p:txBody>
      </p:sp>
      <p:pic>
        <p:nvPicPr>
          <p:cNvPr id="5837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0572" y="4929188"/>
            <a:ext cx="3120571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468941" y="410766"/>
            <a:ext cx="4206119" cy="6696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5577" tIns="42038" rIns="85577" bIns="42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800" b="1" dirty="0">
                <a:solidFill>
                  <a:srgbClr val="000099"/>
                </a:solidFill>
                <a:latin typeface="Arial Black" pitchFamily="34" charset="0"/>
              </a:rPr>
              <a:t>GOODWILL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558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Adeel Nasir</cp:lastModifiedBy>
  <cp:revision>8</cp:revision>
  <dcterms:created xsi:type="dcterms:W3CDTF">2013-04-03T06:41:51Z</dcterms:created>
  <dcterms:modified xsi:type="dcterms:W3CDTF">2020-04-26T15:58:56Z</dcterms:modified>
</cp:coreProperties>
</file>